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16"/>
  </p:notesMasterIdLst>
  <p:sldIdLst>
    <p:sldId id="274" r:id="rId2"/>
    <p:sldId id="290" r:id="rId3"/>
    <p:sldId id="291" r:id="rId4"/>
    <p:sldId id="292" r:id="rId5"/>
    <p:sldId id="293" r:id="rId6"/>
    <p:sldId id="294" r:id="rId7"/>
    <p:sldId id="296" r:id="rId8"/>
    <p:sldId id="300" r:id="rId9"/>
    <p:sldId id="269" r:id="rId10"/>
    <p:sldId id="286" r:id="rId11"/>
    <p:sldId id="287" r:id="rId12"/>
    <p:sldId id="271" r:id="rId13"/>
    <p:sldId id="283" r:id="rId14"/>
    <p:sldId id="29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C9C029-24C6-480D-9356-903EE5F5E4B9}" type="doc">
      <dgm:prSet loTypeId="urn:microsoft.com/office/officeart/2005/8/layout/rings+Icon" loCatId="officeonline" qsTypeId="urn:microsoft.com/office/officeart/2005/8/quickstyle/3d3" qsCatId="3D" csTypeId="urn:microsoft.com/office/officeart/2005/8/colors/colorful3" csCatId="colorful" phldr="1"/>
      <dgm:spPr/>
    </dgm:pt>
    <dgm:pt modelId="{C8E479FA-1989-4478-A8D5-26A8A7E564CE}">
      <dgm:prSet phldrT="[Текст]" custT="1"/>
      <dgm:spPr/>
      <dgm:t>
        <a:bodyPr/>
        <a:lstStyle/>
        <a:p>
          <a:r>
            <a:rPr lang="kk-KZ" sz="2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Шығармашылықпен ойлайтын, өзін-өзі дамытатын адам</a:t>
          </a:r>
          <a:endParaRPr lang="ru-RU" sz="28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A5C0DB-FFD4-4AD2-9427-2ABC122BDCC9}" type="parTrans" cxnId="{FD8D6ED2-9A00-47A6-893A-E85AD81659F6}">
      <dgm:prSet/>
      <dgm:spPr/>
      <dgm:t>
        <a:bodyPr/>
        <a:lstStyle/>
        <a:p>
          <a:endParaRPr lang="ru-RU"/>
        </a:p>
      </dgm:t>
    </dgm:pt>
    <dgm:pt modelId="{3A8A6948-EB64-460B-921D-7697A82AF000}" type="sibTrans" cxnId="{FD8D6ED2-9A00-47A6-893A-E85AD81659F6}">
      <dgm:prSet/>
      <dgm:spPr/>
      <dgm:t>
        <a:bodyPr/>
        <a:lstStyle/>
        <a:p>
          <a:endParaRPr lang="ru-RU"/>
        </a:p>
      </dgm:t>
    </dgm:pt>
    <dgm:pt modelId="{0944B154-3680-4DA1-85CE-AAE8118921A4}">
      <dgm:prSet phldrT="[Текст]" custT="1"/>
      <dgm:spPr/>
      <dgm:t>
        <a:bodyPr/>
        <a:lstStyle/>
        <a:p>
          <a:r>
            <a:rPr lang="kk-KZ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Білетін </a:t>
          </a:r>
        </a:p>
        <a:p>
          <a:r>
            <a:rPr lang="kk-KZ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адам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EB802A3-7CB1-4CA3-9121-79A633559BB7}" type="sibTrans" cxnId="{2D27CECA-7114-420B-A5F7-DDF5B5BCB1C9}">
      <dgm:prSet/>
      <dgm:spPr/>
      <dgm:t>
        <a:bodyPr/>
        <a:lstStyle/>
        <a:p>
          <a:endParaRPr lang="ru-RU"/>
        </a:p>
      </dgm:t>
    </dgm:pt>
    <dgm:pt modelId="{78E73E45-C22E-48CE-A72F-44FE35ED1210}" type="parTrans" cxnId="{2D27CECA-7114-420B-A5F7-DDF5B5BCB1C9}">
      <dgm:prSet/>
      <dgm:spPr/>
      <dgm:t>
        <a:bodyPr/>
        <a:lstStyle/>
        <a:p>
          <a:endParaRPr lang="ru-RU"/>
        </a:p>
      </dgm:t>
    </dgm:pt>
    <dgm:pt modelId="{E32ECD49-93C8-4320-918A-693E2AB15BD8}" type="pres">
      <dgm:prSet presAssocID="{87C9C029-24C6-480D-9356-903EE5F5E4B9}" presName="Name0" presStyleCnt="0">
        <dgm:presLayoutVars>
          <dgm:chMax val="7"/>
          <dgm:dir/>
          <dgm:resizeHandles val="exact"/>
        </dgm:presLayoutVars>
      </dgm:prSet>
      <dgm:spPr/>
    </dgm:pt>
    <dgm:pt modelId="{C01C8065-D0A1-45FA-A4D9-4D8842937566}" type="pres">
      <dgm:prSet presAssocID="{87C9C029-24C6-480D-9356-903EE5F5E4B9}" presName="ellipse1" presStyleLbl="vennNode1" presStyleIdx="0" presStyleCnt="2" custScaleX="168990" custScaleY="148148" custLinFactNeighborX="-50201" custLinFactNeighborY="242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AA00F2-05C8-4529-ACF4-42B447CD16B6}" type="pres">
      <dgm:prSet presAssocID="{87C9C029-24C6-480D-9356-903EE5F5E4B9}" presName="ellipse2" presStyleLbl="vennNode1" presStyleIdx="1" presStyleCnt="2" custScaleX="171860" custScaleY="148679" custLinFactNeighborX="-405" custLinFactNeighborY="-404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D27CECA-7114-420B-A5F7-DDF5B5BCB1C9}" srcId="{87C9C029-24C6-480D-9356-903EE5F5E4B9}" destId="{0944B154-3680-4DA1-85CE-AAE8118921A4}" srcOrd="0" destOrd="0" parTransId="{78E73E45-C22E-48CE-A72F-44FE35ED1210}" sibTransId="{1EB802A3-7CB1-4CA3-9121-79A633559BB7}"/>
    <dgm:cxn modelId="{FD8D6ED2-9A00-47A6-893A-E85AD81659F6}" srcId="{87C9C029-24C6-480D-9356-903EE5F5E4B9}" destId="{C8E479FA-1989-4478-A8D5-26A8A7E564CE}" srcOrd="1" destOrd="0" parTransId="{35A5C0DB-FFD4-4AD2-9427-2ABC122BDCC9}" sibTransId="{3A8A6948-EB64-460B-921D-7697A82AF000}"/>
    <dgm:cxn modelId="{EC9A9606-C622-4A42-9909-55E3AC723C9A}" type="presOf" srcId="{0944B154-3680-4DA1-85CE-AAE8118921A4}" destId="{C01C8065-D0A1-45FA-A4D9-4D8842937566}" srcOrd="0" destOrd="0" presId="urn:microsoft.com/office/officeart/2005/8/layout/rings+Icon"/>
    <dgm:cxn modelId="{142F21F0-D424-45E7-85A0-DDF753FC43EB}" type="presOf" srcId="{87C9C029-24C6-480D-9356-903EE5F5E4B9}" destId="{E32ECD49-93C8-4320-918A-693E2AB15BD8}" srcOrd="0" destOrd="0" presId="urn:microsoft.com/office/officeart/2005/8/layout/rings+Icon"/>
    <dgm:cxn modelId="{B6190582-2F12-444B-8795-34DDEA7036D3}" type="presOf" srcId="{C8E479FA-1989-4478-A8D5-26A8A7E564CE}" destId="{D1AA00F2-05C8-4529-ACF4-42B447CD16B6}" srcOrd="0" destOrd="0" presId="urn:microsoft.com/office/officeart/2005/8/layout/rings+Icon"/>
    <dgm:cxn modelId="{A1A3B97F-26D5-431D-994A-5EE411E8FAAA}" type="presParOf" srcId="{E32ECD49-93C8-4320-918A-693E2AB15BD8}" destId="{C01C8065-D0A1-45FA-A4D9-4D8842937566}" srcOrd="0" destOrd="0" presId="urn:microsoft.com/office/officeart/2005/8/layout/rings+Icon"/>
    <dgm:cxn modelId="{8E5E5A5B-E2C0-4B00-B5F7-1658D6C04B93}" type="presParOf" srcId="{E32ECD49-93C8-4320-918A-693E2AB15BD8}" destId="{D1AA00F2-05C8-4529-ACF4-42B447CD16B6}" srcOrd="1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1C8065-D0A1-45FA-A4D9-4D8842937566}">
      <dsp:nvSpPr>
        <dsp:cNvPr id="0" name=""/>
        <dsp:cNvSpPr/>
      </dsp:nvSpPr>
      <dsp:spPr>
        <a:xfrm>
          <a:off x="656644" y="5"/>
          <a:ext cx="3588681" cy="3146301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Білетін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4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адам</a:t>
          </a:r>
          <a:endParaRPr lang="ru-RU" sz="24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82194" y="460770"/>
        <a:ext cx="2537581" cy="2224771"/>
      </dsp:txXfrm>
    </dsp:sp>
    <dsp:sp modelId="{D1AA00F2-05C8-4529-ACF4-42B447CD16B6}">
      <dsp:nvSpPr>
        <dsp:cNvPr id="0" name=""/>
        <dsp:cNvSpPr/>
      </dsp:nvSpPr>
      <dsp:spPr>
        <a:xfrm>
          <a:off x="2776645" y="38338"/>
          <a:ext cx="3649629" cy="3157578"/>
        </a:xfrm>
        <a:prstGeom prst="ellipse">
          <a:avLst/>
        </a:prstGeom>
        <a:solidFill>
          <a:schemeClr val="accent3">
            <a:alpha val="50000"/>
            <a:hueOff val="-3570814"/>
            <a:satOff val="12291"/>
            <a:lumOff val="-1000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2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Шығармашылықпен ойлайтын, өзін-өзі дамытатын адам</a:t>
          </a:r>
          <a:endParaRPr lang="ru-RU" sz="28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11121" y="500755"/>
        <a:ext cx="2580677" cy="2232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Связанные кольца"/>
  <dgm:desc val="Служит для отображения перекрывающихся или взаимосвязанных идей и понятий. В круге помещается семь строк текста уровня 1. Остальной текст не отображается, но его можно использовать, если выбрать другой макет.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EBF32E-729A-4229-A17C-8B5A45D01E38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278B8-18FB-4A48-A4C4-FADD1B1996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92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&#1059;&#1095;&#1077;&#1073;&#1085;&#1072;&#1103;%20&#1087;&#1088;&#1086;&#1075;&#1088;&#1072;&#1084;&#1084;&#1072;_&#1056;&#1091;&#1089;&#1089;&#1082;&#1080;&#1081;%20&#1103;&#1079;&#1099;&#1082;%20&#1071;1_2-4%20&#1082;&#1083;&#1072;&#1089;&#1089;.docx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hyperlink" Target="O&#1179;&#1091;%20&#1073;&#1072;&#1171;&#1076;&#1072;&#1088;&#1083;&#1072;&#1084;&#1072;&#1089;&#1099;_&#1052;&#1072;&#1090;&#1077;&#1084;&#1072;&#1090;&#1080;&#1082;&#1072;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2.asset.yvimg.kz/userimages/mary4/ZQ0mLSn36kvuD9Mly1aJKy40624EM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75856" y="1981200"/>
            <a:ext cx="56395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Тақырыбы: </a:t>
            </a:r>
            <a:r>
              <a:rPr lang="kk-KZ" sz="4000" b="1" dirty="0" smtClean="0">
                <a:ea typeface="Calibri" pitchFamily="34" charset="0"/>
                <a:cs typeface="Times New Roman" pitchFamily="18" charset="0"/>
              </a:rPr>
              <a:t>«</a:t>
            </a:r>
            <a:r>
              <a:rPr lang="kk-KZ" sz="4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Жаңартылған оқу бағдарламасының ерекшеліктері»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Прямоугольник 72"/>
          <p:cNvSpPr/>
          <p:nvPr/>
        </p:nvSpPr>
        <p:spPr>
          <a:xfrm>
            <a:off x="4703361" y="928670"/>
            <a:ext cx="4440639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 err="1">
                <a:ln/>
                <a:solidFill>
                  <a:srgbClr val="0066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Palatino Linotype" pitchFamily="18" charset="0"/>
              </a:rPr>
              <a:t>Жаңа </a:t>
            </a:r>
            <a:r>
              <a:rPr lang="ru-RU" sz="2000" b="1" cap="all" dirty="0">
                <a:ln/>
                <a:solidFill>
                  <a:srgbClr val="0066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Palatino Linotype" pitchFamily="18" charset="0"/>
              </a:rPr>
              <a:t>парадигма (</a:t>
            </a:r>
            <a:r>
              <a:rPr lang="ru-RU" sz="2000" b="1" cap="all" dirty="0" err="1">
                <a:ln/>
                <a:solidFill>
                  <a:srgbClr val="0066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Palatino Linotype" pitchFamily="18" charset="0"/>
              </a:rPr>
              <a:t>болмыс</a:t>
            </a:r>
            <a:r>
              <a:rPr lang="ru-RU" sz="2000" b="1" cap="all" dirty="0">
                <a:ln/>
                <a:solidFill>
                  <a:srgbClr val="0066FF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Palatino Linotype" pitchFamily="18" charset="0"/>
              </a:rPr>
              <a:t>)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4786314" y="1428736"/>
            <a:ext cx="3342582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/>
                <a:solidFill>
                  <a:srgbClr val="00B050"/>
                </a:solidFill>
                <a:latin typeface="Palatino Linotype" pitchFamily="18" charset="0"/>
              </a:rPr>
              <a:t>ӘРЕКЕТТІК ӨЗГЕРІС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/>
                <a:solidFill>
                  <a:srgbClr val="00B050"/>
                </a:solidFill>
                <a:latin typeface="Palatino Linotype" pitchFamily="18" charset="0"/>
              </a:rPr>
              <a:t>ИНТЕРАКТИВТІ НҰСҚА</a:t>
            </a:r>
            <a:endParaRPr lang="ru-RU" b="1" dirty="0">
              <a:ln/>
              <a:solidFill>
                <a:schemeClr val="accent3"/>
              </a:solidFill>
              <a:latin typeface="Palatino Linotype" pitchFamily="18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4786314" y="2214554"/>
            <a:ext cx="3929281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900FF"/>
                </a:solidFill>
                <a:effectLst>
                  <a:reflection blurRad="12700" stA="28000" endPos="45000" dist="1000" dir="5400000" sy="-100000" algn="bl" rotWithShape="0"/>
                </a:effectLst>
                <a:latin typeface="Palatino Linotype" pitchFamily="18" charset="0"/>
              </a:rPr>
              <a:t>ТЕХНОЛОГИЯЛЫҚ ӨЗГЕРІС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9900FF"/>
                </a:solidFill>
                <a:effectLst>
                  <a:reflection blurRad="12700" stA="28000" endPos="45000" dist="1000" dir="5400000" sy="-100000" algn="bl" rotWithShape="0"/>
                </a:effectLst>
                <a:latin typeface="Palatino Linotype" pitchFamily="18" charset="0"/>
              </a:rPr>
              <a:t>ЖАҢА ӘДІС-ҚҰРАЛ</a:t>
            </a:r>
          </a:p>
        </p:txBody>
      </p:sp>
      <p:sp>
        <p:nvSpPr>
          <p:cNvPr id="78" name="Прямоугольник 77"/>
          <p:cNvSpPr/>
          <p:nvPr/>
        </p:nvSpPr>
        <p:spPr>
          <a:xfrm>
            <a:off x="4786314" y="3071810"/>
            <a:ext cx="388600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itchFamily="18" charset="0"/>
              </a:rPr>
              <a:t>ҮЙЛЕСТІРУШІЛІК ӨЗГЕРІС,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itchFamily="18" charset="0"/>
              </a:rPr>
              <a:t>АДАПТАЦИЯ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4786314" y="3929066"/>
            <a:ext cx="3623107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1430"/>
                <a:solidFill>
                  <a:srgbClr val="FF993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latino Linotype" pitchFamily="18" charset="0"/>
              </a:rPr>
              <a:t>ҰЙЫМДАСТЫРУШЫЛЫҚ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1430"/>
                <a:solidFill>
                  <a:srgbClr val="FF9933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Palatino Linotype" pitchFamily="18" charset="0"/>
              </a:rPr>
              <a:t>ӨЗГЕРІС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4857752" y="4786322"/>
            <a:ext cx="2255746" cy="40011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cap="all" dirty="0">
                <a:ln w="0"/>
                <a:solidFill>
                  <a:srgbClr val="0000FF"/>
                </a:solidFill>
                <a:effectLst>
                  <a:reflection blurRad="12700" stA="50000" endPos="50000" dist="5000" dir="5400000" sy="-100000" rotWithShape="0"/>
                </a:effectLst>
                <a:latin typeface="Palatino Linotype" pitchFamily="18" charset="0"/>
              </a:rPr>
              <a:t>ЖАҢА ШЕШІМ</a:t>
            </a:r>
          </a:p>
        </p:txBody>
      </p:sp>
      <p:cxnSp>
        <p:nvCxnSpPr>
          <p:cNvPr id="86" name="Прямая со стрелкой 85"/>
          <p:cNvCxnSpPr/>
          <p:nvPr/>
        </p:nvCxnSpPr>
        <p:spPr>
          <a:xfrm rot="10800000">
            <a:off x="4143375" y="1143000"/>
            <a:ext cx="571500" cy="1588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 rot="10800000">
            <a:off x="4143375" y="1714500"/>
            <a:ext cx="5715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 rot="10800000">
            <a:off x="4214813" y="2500313"/>
            <a:ext cx="571500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 rot="10800000">
            <a:off x="4214813" y="3357563"/>
            <a:ext cx="571500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 rot="10800000">
            <a:off x="4214813" y="4143375"/>
            <a:ext cx="5715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 rot="10800000">
            <a:off x="4286250" y="5000625"/>
            <a:ext cx="571500" cy="158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 bwMode="auto">
          <a:xfrm rot="162397">
            <a:off x="1731627" y="1813582"/>
            <a:ext cx="1391708" cy="1545413"/>
          </a:xfrm>
          <a:prstGeom prst="rect">
            <a:avLst/>
          </a:prstGeom>
          <a:solidFill>
            <a:srgbClr val="9900FF"/>
          </a:solidFill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Прямоугольник 21"/>
          <p:cNvSpPr/>
          <p:nvPr/>
        </p:nvSpPr>
        <p:spPr bwMode="auto">
          <a:xfrm>
            <a:off x="1821284" y="964389"/>
            <a:ext cx="1143008" cy="928694"/>
          </a:xfrm>
          <a:prstGeom prst="rect">
            <a:avLst/>
          </a:prstGeom>
          <a:solidFill>
            <a:srgbClr val="00B0F0"/>
          </a:solidFill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1424167" y="3656311"/>
            <a:ext cx="1927918" cy="3201689"/>
          </a:xfrm>
          <a:prstGeom prst="rect">
            <a:avLst/>
          </a:prstGeom>
          <a:solidFill>
            <a:srgbClr val="0000FF"/>
          </a:solidFill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1558711" y="2930964"/>
            <a:ext cx="1718896" cy="2532371"/>
          </a:xfrm>
          <a:prstGeom prst="rect">
            <a:avLst/>
          </a:prstGeom>
          <a:solidFill>
            <a:srgbClr val="FF9933"/>
          </a:solidFill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1623249" y="2288607"/>
            <a:ext cx="1573464" cy="2046672"/>
          </a:xfrm>
          <a:prstGeom prst="rect">
            <a:avLst/>
          </a:prstGeom>
          <a:solidFill>
            <a:srgbClr val="C00000"/>
          </a:solidFill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733370" y="1333099"/>
            <a:ext cx="1318462" cy="1215008"/>
          </a:xfrm>
          <a:prstGeom prst="rect">
            <a:avLst/>
          </a:prstGeom>
          <a:solidFill>
            <a:srgbClr val="00B050"/>
          </a:solidFill>
          <a:scene3d>
            <a:camera prst="isometricOffAxis1Top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 bwMode="auto">
          <a:xfrm flipH="1">
            <a:off x="857250" y="1144588"/>
            <a:ext cx="876300" cy="378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 bwMode="auto">
          <a:xfrm rot="16200000" flipV="1">
            <a:off x="1249362" y="2894013"/>
            <a:ext cx="4449763" cy="9477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 bwMode="auto">
          <a:xfrm flipH="1" flipV="1">
            <a:off x="2070100" y="1357313"/>
            <a:ext cx="144463" cy="4429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 bwMode="auto">
          <a:xfrm flipV="1">
            <a:off x="1733550" y="928688"/>
            <a:ext cx="925513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 bwMode="auto">
          <a:xfrm>
            <a:off x="1733550" y="1144588"/>
            <a:ext cx="336550" cy="212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 bwMode="auto">
          <a:xfrm flipH="1" flipV="1">
            <a:off x="2659063" y="928688"/>
            <a:ext cx="341312" cy="214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 bwMode="auto">
          <a:xfrm flipV="1">
            <a:off x="2070100" y="1144588"/>
            <a:ext cx="930275" cy="212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39"/>
          <p:cNvGrpSpPr>
            <a:grpSpLocks/>
          </p:cNvGrpSpPr>
          <p:nvPr/>
        </p:nvGrpSpPr>
        <p:grpSpPr bwMode="auto">
          <a:xfrm rot="607997">
            <a:off x="1600200" y="436563"/>
            <a:ext cx="1520825" cy="866775"/>
            <a:chOff x="714348" y="1571612"/>
            <a:chExt cx="2571768" cy="3500462"/>
          </a:xfrm>
        </p:grpSpPr>
        <p:cxnSp>
          <p:nvCxnSpPr>
            <p:cNvPr id="41" name="Прямая соединительная линия 40"/>
            <p:cNvCxnSpPr/>
            <p:nvPr/>
          </p:nvCxnSpPr>
          <p:spPr>
            <a:xfrm rot="5400000" flipH="1" flipV="1">
              <a:off x="-144146" y="3229571"/>
              <a:ext cx="3500462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rot="16200000" flipV="1">
              <a:off x="606985" y="4035667"/>
              <a:ext cx="1141176" cy="92884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 rot="5400000" flipH="1" flipV="1">
              <a:off x="1565208" y="3313931"/>
              <a:ext cx="1711762" cy="164292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 rot="5400000" flipH="1" flipV="1">
              <a:off x="-7559" y="2286094"/>
              <a:ext cx="2359286" cy="92884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/>
            <p:nvPr/>
          </p:nvCxnSpPr>
          <p:spPr>
            <a:xfrm rot="16200000" flipH="1">
              <a:off x="1519550" y="1578112"/>
              <a:ext cx="1788700" cy="164292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9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9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900"/>
                            </p:stCondLst>
                            <p:childTnLst>
                              <p:par>
                                <p:cTn id="5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6400"/>
                            </p:stCondLst>
                            <p:childTnLst>
                              <p:par>
                                <p:cTn id="6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7400"/>
                            </p:stCondLst>
                            <p:childTnLst>
                              <p:par>
                                <p:cTn id="7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7900"/>
                            </p:stCondLst>
                            <p:childTnLst>
                              <p:par>
                                <p:cTn id="7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8900"/>
                            </p:stCondLst>
                            <p:childTnLst>
                              <p:par>
                                <p:cTn id="8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10900"/>
                            </p:stCondLst>
                            <p:childTnLst>
                              <p:par>
                                <p:cTn id="91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12900"/>
                            </p:stCondLst>
                            <p:childTnLst>
                              <p:par>
                                <p:cTn id="94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35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 со стрелкой вниз 4"/>
          <p:cNvSpPr/>
          <p:nvPr/>
        </p:nvSpPr>
        <p:spPr>
          <a:xfrm>
            <a:off x="357188" y="1000125"/>
            <a:ext cx="8501062" cy="1928813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1285860"/>
            <a:ext cx="80169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itchFamily="18" charset="0"/>
              </a:rPr>
              <a:t>Мұғалім жұмысының нәтижелері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alatino Linotype" pitchFamily="18" charset="0"/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428625" y="3429000"/>
            <a:ext cx="8429625" cy="1857375"/>
          </a:xfrm>
          <a:prstGeom prst="downArrowCallout">
            <a:avLst>
              <a:gd name="adj1" fmla="val 30067"/>
              <a:gd name="adj2" fmla="val 25000"/>
              <a:gd name="adj3" fmla="val 25000"/>
              <a:gd name="adj4" fmla="val 6497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3786190"/>
            <a:ext cx="6673622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alatino Linotype" pitchFamily="18" charset="0"/>
              </a:rPr>
              <a:t>Оқушылардың жетістіктері</a:t>
            </a:r>
            <a:endParaRPr lang="ru-RU" sz="4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Palatino Linotype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7825" y="476672"/>
            <a:ext cx="8229600" cy="1512168"/>
          </a:xfrm>
        </p:spPr>
        <p:txBody>
          <a:bodyPr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Дәстүрлі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сабақ пен  Жаңартылған бағдарлама бойынша  жасалған </a:t>
            </a:r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сабақ</a:t>
            </a:r>
            <a:endParaRPr lang="ru-RU" sz="195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25597047"/>
              </p:ext>
            </p:extLst>
          </p:nvPr>
        </p:nvGraphicFramePr>
        <p:xfrm>
          <a:off x="986408" y="2285992"/>
          <a:ext cx="8157592" cy="3540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6286520"/>
            <a:ext cx="1428760" cy="5714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latin typeface="Palatino Linotype" pitchFamily="18" charset="0"/>
              </a:rPr>
              <a:t>Шыншыл</a:t>
            </a:r>
            <a:endParaRPr lang="ru-RU" dirty="0">
              <a:latin typeface="Palatino Linotyp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5786454"/>
            <a:ext cx="1428760" cy="57150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latin typeface="Palatino Linotype" pitchFamily="18" charset="0"/>
              </a:rPr>
              <a:t>Ыжағатты</a:t>
            </a:r>
            <a:endParaRPr lang="ru-RU" dirty="0">
              <a:latin typeface="Palatino Linotyp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357290" y="5286388"/>
            <a:ext cx="1428760" cy="57150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latin typeface="Palatino Linotype" pitchFamily="18" charset="0"/>
              </a:rPr>
              <a:t>Ғылымды</a:t>
            </a:r>
            <a:endParaRPr lang="ru-RU" dirty="0">
              <a:latin typeface="Palatino Linotype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28794" y="4714884"/>
            <a:ext cx="1428760" cy="57150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latin typeface="Palatino Linotype" pitchFamily="18" charset="0"/>
              </a:rPr>
              <a:t>Ақылды</a:t>
            </a:r>
            <a:endParaRPr lang="ru-RU" dirty="0">
              <a:latin typeface="Palatino Linotype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43174" y="4286256"/>
            <a:ext cx="1428760" cy="5000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kk-KZ" dirty="0">
              <a:latin typeface="Palatino Linotype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latin typeface="Palatino Linotype" pitchFamily="18" charset="0"/>
              </a:rPr>
              <a:t>Рухани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Palatino Linotyp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14678" y="3714752"/>
            <a:ext cx="1428760" cy="571504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latin typeface="Palatino Linotype" pitchFamily="18" charset="0"/>
              </a:rPr>
              <a:t>Мақалды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857620" y="3286124"/>
            <a:ext cx="1428760" cy="50006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latin typeface="Palatino Linotype" pitchFamily="18" charset="0"/>
              </a:rPr>
              <a:t>Ақындық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714876" y="2714620"/>
            <a:ext cx="1428760" cy="57150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latin typeface="Palatino Linotype" pitchFamily="18" charset="0"/>
              </a:rPr>
              <a:t>Шындалу</a:t>
            </a:r>
            <a:endParaRPr lang="ru-RU" dirty="0">
              <a:latin typeface="Palatino Linotype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357818" y="2143116"/>
            <a:ext cx="1500198" cy="571504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latin typeface="Palatino Linotype" pitchFamily="18" charset="0"/>
              </a:rPr>
              <a:t>Ынтымақты</a:t>
            </a:r>
            <a:endParaRPr lang="ru-RU" dirty="0">
              <a:latin typeface="Palatino Linotype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072198" y="1643050"/>
            <a:ext cx="1428760" cy="50006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latin typeface="Palatino Linotype" pitchFamily="18" charset="0"/>
              </a:rPr>
              <a:t>Логика</a:t>
            </a:r>
            <a:endParaRPr lang="ru-RU" dirty="0">
              <a:latin typeface="Palatino Linotype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858016" y="1142984"/>
            <a:ext cx="1643074" cy="5000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latin typeface="Palatino Linotype" pitchFamily="18" charset="0"/>
              </a:rPr>
              <a:t>Ынталы</a:t>
            </a:r>
            <a:endParaRPr lang="ru-RU" dirty="0">
              <a:latin typeface="Palatino Linotype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715240" y="642918"/>
            <a:ext cx="1428760" cy="50009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dirty="0">
                <a:latin typeface="Palatino Linotype" pitchFamily="18" charset="0"/>
              </a:rPr>
              <a:t>Қабілетті</a:t>
            </a:r>
            <a:endParaRPr lang="ru-RU" dirty="0">
              <a:latin typeface="Palatino Linotype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2844" y="5643578"/>
            <a:ext cx="500034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0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Ш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785786" y="5143512"/>
            <a:ext cx="500034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ы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357290" y="4643446"/>
            <a:ext cx="500034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ғ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000232" y="4071942"/>
            <a:ext cx="500034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а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643174" y="3643314"/>
            <a:ext cx="500034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Р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14678" y="3071810"/>
            <a:ext cx="500034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м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857620" y="2643182"/>
            <a:ext cx="500034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а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714876" y="2071678"/>
            <a:ext cx="500034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ш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429256" y="1500174"/>
            <a:ext cx="500034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ы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143636" y="1000108"/>
            <a:ext cx="500034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Л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929454" y="428604"/>
            <a:ext cx="500034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ы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7715272" y="0"/>
            <a:ext cx="500034" cy="70788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k-KZ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қ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2" name="Object 9"/>
          <p:cNvGraphicFramePr>
            <a:graphicFrameLocks noChangeAspect="1"/>
          </p:cNvGraphicFramePr>
          <p:nvPr/>
        </p:nvGraphicFramePr>
        <p:xfrm>
          <a:off x="-285750" y="0"/>
          <a:ext cx="2632075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CorelDRAW" r:id="rId3" imgW="11646713" imgH="10119360" progId="">
                  <p:embed/>
                </p:oleObj>
              </mc:Choice>
              <mc:Fallback>
                <p:oleObj name="CorelDRAW" r:id="rId3" imgW="11646713" imgH="1011936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285750" y="0"/>
                        <a:ext cx="2632075" cy="257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Месяц 30"/>
          <p:cNvSpPr/>
          <p:nvPr/>
        </p:nvSpPr>
        <p:spPr>
          <a:xfrm rot="11639903">
            <a:off x="7632700" y="4672013"/>
            <a:ext cx="1049338" cy="1808162"/>
          </a:xfrm>
          <a:prstGeom prst="mo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60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150"/>
                            </p:stCondLst>
                            <p:childTnLst>
                              <p:par>
                                <p:cTn id="3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900"/>
                            </p:stCondLst>
                            <p:childTnLst>
                              <p:par>
                                <p:cTn id="4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700"/>
                            </p:stCondLst>
                            <p:childTnLst>
                              <p:par>
                                <p:cTn id="5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6300"/>
                            </p:stCondLst>
                            <p:childTnLst>
                              <p:par>
                                <p:cTn id="6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 nodeType="afterGroup">
                            <p:stCondLst>
                              <p:cond delay="7200"/>
                            </p:stCondLst>
                            <p:childTnLst>
                              <p:par>
                                <p:cTn id="7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7950"/>
                            </p:stCondLst>
                            <p:childTnLst>
                              <p:par>
                                <p:cTn id="8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8700"/>
                            </p:stCondLst>
                            <p:childTnLst>
                              <p:par>
                                <p:cTn id="9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 nodeType="clickPar">
                      <p:stCondLst>
                        <p:cond delay="indefinite"/>
                      </p:stCondLst>
                      <p:childTnLst>
                        <p:par>
                          <p:cTn id="2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8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69 0  0.125 0.07467  0.125 0.16667  C 0.125 0.25867  0.069 0.33333  0 0.33333  C -0.069 0.33333  -0.125 0.25867  -0.125 0.16667  C -0.125 0.07467  -0.069 0  0 0  Z" pathEditMode="relative" ptsTypes="">
                                      <p:cBhvr>
                                        <p:cTn id="2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88840"/>
            <a:ext cx="8964487" cy="4137323"/>
          </a:xfrm>
        </p:spPr>
        <p:txBody>
          <a:bodyPr>
            <a:noAutofit/>
          </a:bodyPr>
          <a:lstStyle/>
          <a:p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Қорыта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айтқанда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жаңартылған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білім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беру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бағдарламасының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мәні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оқушының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функционалдық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сауаттылығын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қалыптастыру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Оқушы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өзінің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мектеп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қабырғасында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алған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білімін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шынайы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өмірлік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қажеттіліктерге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асыра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білуі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керек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Сол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үшін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де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бұл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бағдарламаның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негізі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«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Өмірмен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байланыс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»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ұғымына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құрылған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Ұстаздарға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үлкен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жауапкершілік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міндеттелді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«</a:t>
            </a:r>
            <a:r>
              <a:rPr lang="ru-RU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Өмірмен</a:t>
            </a:r>
            <a:r>
              <a:rPr lang="ru-RU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байланыс</a:t>
            </a:r>
            <a:r>
              <a:rPr lang="ru-RU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014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Autofit/>
          </a:bodyPr>
          <a:lstStyle/>
          <a:p>
            <a:r>
              <a:rPr lang="ru-RU" sz="4000" b="1" u="sng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Қазақстан</a:t>
            </a:r>
            <a:r>
              <a:rPr lang="ru-RU" sz="40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Республикасының</a:t>
            </a:r>
            <a:r>
              <a:rPr lang="ru-RU" sz="40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білім</a:t>
            </a:r>
            <a:r>
              <a:rPr lang="ru-RU" sz="40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саласына</a:t>
            </a:r>
            <a:r>
              <a:rPr lang="ru-RU" sz="40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енген</a:t>
            </a:r>
            <a:r>
              <a:rPr lang="ru-RU" sz="40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жаңартылған</a:t>
            </a:r>
            <a:r>
              <a:rPr lang="ru-RU" sz="40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білім</a:t>
            </a:r>
            <a:r>
              <a:rPr lang="ru-RU" sz="40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беру </a:t>
            </a:r>
            <a:r>
              <a:rPr lang="ru-RU" sz="40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бағдарламасы</a:t>
            </a:r>
            <a:r>
              <a:rPr lang="ru-RU" sz="40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— </a:t>
            </a:r>
            <a:r>
              <a:rPr lang="ru-RU" sz="40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заманауи</a:t>
            </a:r>
            <a:r>
              <a:rPr lang="ru-RU" sz="40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талаптарға</a:t>
            </a:r>
            <a:r>
              <a:rPr lang="ru-RU" sz="40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сай</a:t>
            </a:r>
            <a:r>
              <a:rPr lang="ru-RU" sz="40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болашақ</a:t>
            </a:r>
            <a:r>
              <a:rPr lang="ru-RU" sz="40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ұрпақтың</a:t>
            </a:r>
            <a:r>
              <a:rPr lang="ru-RU" sz="40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сұранысын</a:t>
            </a:r>
            <a:r>
              <a:rPr lang="ru-RU" sz="40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қанағаттандыратын</a:t>
            </a:r>
            <a:r>
              <a:rPr lang="ru-RU" sz="40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жаңа</a:t>
            </a:r>
            <a:r>
              <a:rPr lang="ru-RU" sz="40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40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бағдарлама</a:t>
            </a:r>
            <a:r>
              <a:rPr lang="ru-RU" sz="40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91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Autofit/>
          </a:bodyPr>
          <a:lstStyle/>
          <a:p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Оқытудың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әдіс-тәсілдері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өзгерді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Білім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берудің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мазмұны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жаңартылып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жаңаша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ой-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пікір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пайда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болды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Осыған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байланысты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мұғалімдер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алдында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оқытудың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әдіс-тәсілдерін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үнемі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жаңартып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отыру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және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технологияларды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меңгеру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оны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тиімді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қолдана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білу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міндеті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тұр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24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Aft>
                <a:spcPts val="0"/>
              </a:spcAft>
            </a:pP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Білім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беру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бағдарламасының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негізгі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мақсаты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–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білім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мазмұнының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жаңаруымен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қатар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критериалды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бағалау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жүйесін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енгізу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және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оқытудың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әдіс-тәсілдері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мен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әртүрлі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құралдарын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қолданудың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тиімділігін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арттыруды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талап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етеді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3200" b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33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72816"/>
            <a:ext cx="8496944" cy="4353347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оқушы</a:t>
            </a:r>
            <a:r>
              <a:rPr lang="ru-RU" sz="32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тұлғасының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үйлесімді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қолайлы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білім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беру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ортасын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құра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отырып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сын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тұрғысынан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ойлау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зерттеу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жұмыстарын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жүргізу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тәжірибе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жасау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АКТ –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ны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қолдану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коммуникативті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қарым-қатынасқа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түсу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жеке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жұппен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топта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жұмыс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жасай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білу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функционалды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сауаттылықты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шығармашылықты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қолдана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білу</a:t>
            </a:r>
            <a:r>
              <a:rPr lang="ru-RU" sz="32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және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оны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тиімді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жүзеге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асыру</a:t>
            </a:r>
            <a:r>
              <a:rPr lang="ru-RU" sz="32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Жаңартылған</a:t>
            </a:r>
            <a:r>
              <a:rPr lang="ru-RU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білім</a:t>
            </a:r>
            <a:r>
              <a:rPr lang="ru-RU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берудің</a:t>
            </a:r>
            <a:r>
              <a:rPr lang="ru-RU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маңыздылығы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76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Autofit/>
          </a:bodyPr>
          <a:lstStyle/>
          <a:p>
            <a:r>
              <a:rPr lang="ru-RU" sz="3200" b="1" dirty="0" err="1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спиральді</a:t>
            </a:r>
            <a:r>
              <a:rPr lang="ru-RU" sz="3200" b="1" dirty="0" smtClean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қағидатпен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берілуі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Бағалау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жүйесі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де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түбегейлі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өзгеріске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ұшырап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критериалды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бағалау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жүйесіне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өтеді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.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Критериалды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бағалау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кезінде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оқушылардың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үлгерімі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алдын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ала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белгіленген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критерийлердің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нақты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жиынтығымен</a:t>
            </a:r>
            <a:r>
              <a:rPr lang="ru-RU" sz="3200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өлшенеді</a:t>
            </a:r>
            <a:r>
              <a:rPr lang="ru-RU" sz="2800" b="1" dirty="0">
                <a:solidFill>
                  <a:srgbClr val="333333"/>
                </a:solidFill>
                <a:latin typeface="Arial"/>
                <a:ea typeface="Calibri"/>
              </a:rPr>
              <a:t>.</a:t>
            </a:r>
            <a:endParaRPr lang="ru-RU" sz="28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Жаңартылған</a:t>
            </a:r>
            <a:r>
              <a:rPr lang="ru-RU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білім</a:t>
            </a:r>
            <a:r>
              <a:rPr lang="ru-RU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беру </a:t>
            </a:r>
            <a:r>
              <a:rPr lang="ru-RU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бағдарламасының</a:t>
            </a:r>
            <a:r>
              <a:rPr lang="ru-RU" b="1" dirty="0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333333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ерекшелігі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7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1772816"/>
            <a:ext cx="8496944" cy="4353347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0"/>
              </a:spcAft>
            </a:pPr>
            <a:r>
              <a:rPr lang="ru-RU" sz="4100" b="1" dirty="0" err="1" smtClean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Қалыптастырушы</a:t>
            </a:r>
            <a:r>
              <a:rPr lang="ru-RU" sz="4100" b="1" dirty="0" smtClean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4100" b="1" dirty="0" err="1" smtClean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бағалау</a:t>
            </a:r>
            <a:r>
              <a:rPr lang="ru-RU" sz="4100" b="1" dirty="0" smtClean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ru-RU" sz="3500" b="1" dirty="0" err="1" smtClean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үнемі</a:t>
            </a:r>
            <a:r>
              <a:rPr lang="ru-RU" sz="3500" b="1" dirty="0" smtClean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жүргізіле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отырып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оқушылар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мен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мұғалім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арасындағы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кері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байланысты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қамтамасыз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етеді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және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балл не </a:t>
            </a:r>
            <a:r>
              <a:rPr lang="ru-RU" sz="3500" b="1" dirty="0" err="1" smtClean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баға</a:t>
            </a:r>
            <a:r>
              <a:rPr lang="ru-RU" sz="3500" b="1" dirty="0" smtClean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қоймастан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оқу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үдерісін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түзетіп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отыруға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мүмкіндік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береді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endParaRPr lang="ru-RU" sz="3500" b="1" dirty="0" smtClean="0">
              <a:solidFill>
                <a:srgbClr val="333333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4100" b="1" dirty="0" err="1" smtClean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Жиынтық</a:t>
            </a:r>
            <a:r>
              <a:rPr lang="ru-RU" sz="4100" b="1" dirty="0" smtClean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41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бағалау</a:t>
            </a:r>
            <a:r>
              <a:rPr lang="ru-RU" sz="41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endParaRPr lang="ru-RU" sz="4100" b="1" dirty="0" smtClean="0">
              <a:solidFill>
                <a:srgbClr val="333333"/>
              </a:solidFill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>
              <a:spcAft>
                <a:spcPts val="0"/>
              </a:spcAft>
            </a:pPr>
            <a:r>
              <a:rPr lang="ru-RU" sz="3500" b="1" dirty="0" err="1" smtClean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оқу</a:t>
            </a:r>
            <a:r>
              <a:rPr lang="ru-RU" sz="3500" b="1" dirty="0" smtClean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бағдарламасының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бөлімдерін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(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ортақ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тақырыптарын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және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белгілі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бір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оқу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кезеңін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(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тоқсан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оқу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жылы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, орта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білім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деңгейі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)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аяқтаған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оқушының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үлгерімі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туралы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ақпарат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алу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мақсатында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балл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және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баға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қою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арқылы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3500" b="1" dirty="0" err="1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өткізіледі</a:t>
            </a:r>
            <a:r>
              <a:rPr lang="ru-RU" sz="3500" b="1" dirty="0">
                <a:solidFill>
                  <a:srgbClr val="333333"/>
                </a:solidFill>
                <a:latin typeface="Times New Roman" pitchFamily="18" charset="0"/>
                <a:ea typeface="Times New Roman"/>
                <a:cs typeface="Times New Roman" pitchFamily="18" charset="0"/>
              </a:rPr>
              <a:t>.</a:t>
            </a:r>
            <a:endParaRPr lang="ru-RU" sz="3500" b="1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 -</a:t>
            </a:r>
            <a:br>
              <a:rPr lang="kk-KZ" dirty="0" smtClean="0"/>
            </a:br>
            <a:r>
              <a:rPr lang="kk-KZ" dirty="0" smtClean="0"/>
              <a:t/>
            </a:r>
            <a:br>
              <a:rPr lang="kk-KZ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124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Оқудағы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олқылықтарды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Оқушылардың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ойларын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бағыттау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</a:p>
          <a:p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Келесі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сұрақтарға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түрткі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болу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Тақырыпты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қайта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қарау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Қызығушылықты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немесе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білуге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құмарлықты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ояту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Күрделендіру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Сұрақ-жауап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пен сын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тұрғысынан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ойлауды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модельдеу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Түсінуге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көмектесу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Бағамдау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Bef>
                <a:spcPts val="0"/>
              </a:spcBef>
              <a:tabLst>
                <a:tab pos="5199063" algn="l"/>
              </a:tabLst>
            </a:pPr>
            <a:r>
              <a:rPr lang="ru-RU" sz="3600" b="1" dirty="0" err="1">
                <a:solidFill>
                  <a:srgbClr val="22222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Мұғалім</a:t>
            </a:r>
            <a:r>
              <a:rPr lang="ru-RU" sz="3600" b="1" dirty="0">
                <a:solidFill>
                  <a:srgbClr val="22222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22222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шебер</a:t>
            </a:r>
            <a:r>
              <a:rPr lang="en-US" sz="3600" b="1" dirty="0">
                <a:solidFill>
                  <a:srgbClr val="22222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 </a:t>
            </a:r>
            <a:r>
              <a:rPr lang="ru-RU" sz="3600" b="1" dirty="0" err="1">
                <a:solidFill>
                  <a:srgbClr val="22222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сұрақ</a:t>
            </a:r>
            <a:r>
              <a:rPr lang="ru-RU" sz="3600" b="1" dirty="0">
                <a:solidFill>
                  <a:srgbClr val="22222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22222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коюшы</a:t>
            </a:r>
            <a:r>
              <a:rPr lang="ru-RU" sz="3600" b="1" dirty="0">
                <a:solidFill>
                  <a:srgbClr val="22222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600" b="1" dirty="0" err="1">
                <a:solidFill>
                  <a:srgbClr val="22222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болуы</a:t>
            </a:r>
            <a:r>
              <a:rPr lang="ru-RU" sz="3600" b="1" dirty="0">
                <a:solidFill>
                  <a:srgbClr val="22222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222222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қажет</a:t>
            </a:r>
            <a:r>
              <a:rPr lang="kk-KZ" sz="3600" b="1" dirty="0" smtClean="0">
                <a:solidFill>
                  <a:srgbClr val="222222"/>
                </a:solidFill>
                <a:latin typeface="Times-New-Roman"/>
                <a:ea typeface="Calibri"/>
                <a:cs typeface="Times New Roman"/>
              </a:rPr>
              <a:t>:</a:t>
            </a:r>
            <a:endParaRPr lang="ru-RU" sz="3600" b="1" dirty="0">
              <a:solidFill>
                <a:prstClr val="black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056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13625" y="3140968"/>
            <a:ext cx="1651464" cy="1155575"/>
          </a:xfrm>
          <a:prstGeom prst="ellipse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6000" r="-16000"/>
            </a:stretch>
          </a:blipFill>
          <a:ln w="12700" cap="flat" cmpd="sng" algn="ctr"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prstDash val="solid"/>
            <a:miter lim="800000"/>
          </a:ln>
          <a:effectLst/>
        </p:spPr>
      </p:sp>
      <p:grpSp>
        <p:nvGrpSpPr>
          <p:cNvPr id="3" name="Группа 4"/>
          <p:cNvGrpSpPr/>
          <p:nvPr/>
        </p:nvGrpSpPr>
        <p:grpSpPr>
          <a:xfrm>
            <a:off x="3397499" y="1524417"/>
            <a:ext cx="2807464" cy="1037295"/>
            <a:chOff x="1532447" y="-177535"/>
            <a:chExt cx="3639875" cy="1037295"/>
          </a:xfrm>
          <a:solidFill>
            <a:srgbClr val="A2E692"/>
          </a:solidFill>
        </p:grpSpPr>
        <p:sp>
          <p:nvSpPr>
            <p:cNvPr id="6" name="Овал 5">
              <a:hlinkClick r:id="rId3" action="ppaction://hlinkfile"/>
            </p:cNvPr>
            <p:cNvSpPr/>
            <p:nvPr/>
          </p:nvSpPr>
          <p:spPr>
            <a:xfrm>
              <a:off x="1532447" y="-177535"/>
              <a:ext cx="3639875" cy="1037295"/>
            </a:xfrm>
            <a:prstGeom prst="ellipse">
              <a:avLst/>
            </a:prstGeom>
            <a:grpFill/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</p:sp>
        <p:sp>
          <p:nvSpPr>
            <p:cNvPr id="7" name="Овал 4"/>
            <p:cNvSpPr/>
            <p:nvPr/>
          </p:nvSpPr>
          <p:spPr>
            <a:xfrm>
              <a:off x="2065494" y="-25627"/>
              <a:ext cx="2573781" cy="733479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marR="0" lvl="0" indent="0" algn="ctr" defTabSz="8001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Narrow" panose="020B0606020202030204" pitchFamily="34" charset="0"/>
                  <a:ea typeface="+mn-ea"/>
                  <a:cs typeface="+mn-cs"/>
                </a:rPr>
                <a:t> </a:t>
              </a:r>
            </a:p>
            <a:p>
              <a:pPr marL="0" marR="0" lvl="0" indent="0" algn="ctr" defTabSz="8001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0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Оқу мақсаттарына  шолу</a:t>
              </a:r>
              <a:endPara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  <a:p>
              <a:pPr marL="0" marR="0" lvl="0" indent="0" algn="ctr" defTabSz="8001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  <a:hlinkClick r:id="rId4" action="ppaction://hlinkfile"/>
                </a:rPr>
                <a:t> </a:t>
              </a:r>
              <a:endPara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810498" y="4287406"/>
            <a:ext cx="1186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Нәтиже</a:t>
            </a:r>
            <a:r>
              <a:rPr lang="ru-RU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8"/>
          <p:cNvGrpSpPr/>
          <p:nvPr/>
        </p:nvGrpSpPr>
        <p:grpSpPr>
          <a:xfrm>
            <a:off x="6346066" y="2239407"/>
            <a:ext cx="2586470" cy="1219279"/>
            <a:chOff x="5193137" y="393561"/>
            <a:chExt cx="3030238" cy="1219279"/>
          </a:xfrm>
          <a:solidFill>
            <a:srgbClr val="A2E692"/>
          </a:solidFill>
        </p:grpSpPr>
        <p:sp>
          <p:nvSpPr>
            <p:cNvPr id="10" name="Овал 9">
              <a:hlinkClick r:id="rId3" action="ppaction://hlinkfile"/>
            </p:cNvPr>
            <p:cNvSpPr/>
            <p:nvPr/>
          </p:nvSpPr>
          <p:spPr>
            <a:xfrm>
              <a:off x="5193137" y="393561"/>
              <a:ext cx="3030238" cy="1219279"/>
            </a:xfrm>
            <a:prstGeom prst="ellipse">
              <a:avLst/>
            </a:prstGeom>
            <a:grpFill/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</p:sp>
        <p:sp>
          <p:nvSpPr>
            <p:cNvPr id="11" name="Овал 4"/>
            <p:cNvSpPr/>
            <p:nvPr/>
          </p:nvSpPr>
          <p:spPr>
            <a:xfrm>
              <a:off x="5339595" y="572120"/>
              <a:ext cx="2389002" cy="862161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marR="0" lvl="0" indent="0" algn="ctr" defTabSz="8001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Ойлау</a:t>
              </a:r>
              <a:r>
                <a:rPr kumimoji="0" lang="ru-RU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ru-RU" sz="18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деңгейлерін</a:t>
              </a:r>
              <a:r>
                <a:rPr kumimoji="0" lang="ru-RU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ru-RU" sz="18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сәйкестендіру</a:t>
              </a:r>
              <a:endPara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" name="Группа 11"/>
          <p:cNvGrpSpPr/>
          <p:nvPr/>
        </p:nvGrpSpPr>
        <p:grpSpPr>
          <a:xfrm>
            <a:off x="6084168" y="3888046"/>
            <a:ext cx="2684472" cy="1168051"/>
            <a:chOff x="5174425" y="1961811"/>
            <a:chExt cx="3480729" cy="1168051"/>
          </a:xfrm>
          <a:solidFill>
            <a:srgbClr val="A2E692"/>
          </a:solidFill>
        </p:grpSpPr>
        <p:sp>
          <p:nvSpPr>
            <p:cNvPr id="13" name="Овал 12"/>
            <p:cNvSpPr/>
            <p:nvPr/>
          </p:nvSpPr>
          <p:spPr>
            <a:xfrm>
              <a:off x="5174425" y="1961811"/>
              <a:ext cx="3480729" cy="1168051"/>
            </a:xfrm>
            <a:prstGeom prst="ellipse">
              <a:avLst/>
            </a:prstGeom>
            <a:grpFill/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</p:sp>
        <p:sp>
          <p:nvSpPr>
            <p:cNvPr id="14" name="Овал 4"/>
            <p:cNvSpPr/>
            <p:nvPr/>
          </p:nvSpPr>
          <p:spPr>
            <a:xfrm>
              <a:off x="5684166" y="2132868"/>
              <a:ext cx="2461247" cy="825937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marR="0" lvl="0" indent="0" algn="ctr" defTabSz="8001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Бағалау</a:t>
              </a:r>
              <a:r>
                <a:rPr kumimoji="0" lang="ru-RU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ru-RU" sz="18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критерийлерін</a:t>
              </a:r>
              <a:r>
                <a:rPr kumimoji="0" lang="ru-RU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ru-RU" sz="18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анықтау</a:t>
              </a:r>
              <a:endParaRPr kumimoji="0" lang="ru-RU" sz="18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Группа 14"/>
          <p:cNvGrpSpPr/>
          <p:nvPr/>
        </p:nvGrpSpPr>
        <p:grpSpPr>
          <a:xfrm>
            <a:off x="5436096" y="5327267"/>
            <a:ext cx="2581214" cy="1121277"/>
            <a:chOff x="4135437" y="3160712"/>
            <a:chExt cx="3290219" cy="1121277"/>
          </a:xfrm>
          <a:solidFill>
            <a:srgbClr val="A2E692"/>
          </a:solidFill>
        </p:grpSpPr>
        <p:sp>
          <p:nvSpPr>
            <p:cNvPr id="16" name="Овал 15"/>
            <p:cNvSpPr/>
            <p:nvPr/>
          </p:nvSpPr>
          <p:spPr>
            <a:xfrm>
              <a:off x="4135437" y="3160712"/>
              <a:ext cx="3290219" cy="1121277"/>
            </a:xfrm>
            <a:prstGeom prst="ellipse">
              <a:avLst/>
            </a:prstGeom>
            <a:grpFill/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</p:sp>
        <p:sp>
          <p:nvSpPr>
            <p:cNvPr id="17" name="Овал 4"/>
            <p:cNvSpPr/>
            <p:nvPr/>
          </p:nvSpPr>
          <p:spPr>
            <a:xfrm>
              <a:off x="4617278" y="3324919"/>
              <a:ext cx="2326537" cy="792863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marR="0" lvl="0" indent="0" algn="ctr" defTabSz="8001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Тапсырмалар</a:t>
              </a:r>
              <a:r>
                <a:rPr kumimoji="0" lang="ru-RU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ru-RU" sz="18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құрастыру</a:t>
              </a:r>
              <a:endPara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5" name="Группа 17"/>
          <p:cNvGrpSpPr/>
          <p:nvPr/>
        </p:nvGrpSpPr>
        <p:grpSpPr>
          <a:xfrm>
            <a:off x="1866341" y="5235236"/>
            <a:ext cx="3062317" cy="1305341"/>
            <a:chOff x="1140451" y="3624721"/>
            <a:chExt cx="3316666" cy="1305341"/>
          </a:xfrm>
          <a:solidFill>
            <a:srgbClr val="A2E692"/>
          </a:solidFill>
        </p:grpSpPr>
        <p:sp>
          <p:nvSpPr>
            <p:cNvPr id="19" name="Овал 18"/>
            <p:cNvSpPr/>
            <p:nvPr/>
          </p:nvSpPr>
          <p:spPr>
            <a:xfrm>
              <a:off x="1140451" y="3624721"/>
              <a:ext cx="3316666" cy="1305341"/>
            </a:xfrm>
            <a:prstGeom prst="ellipse">
              <a:avLst/>
            </a:prstGeom>
            <a:grpFill/>
            <a:ln w="12700" cap="flat" cmpd="sng" algn="ctr"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prstDash val="solid"/>
              <a:miter lim="800000"/>
            </a:ln>
            <a:effectLst/>
          </p:spPr>
        </p:sp>
        <p:sp>
          <p:nvSpPr>
            <p:cNvPr id="20" name="Овал 4"/>
            <p:cNvSpPr/>
            <p:nvPr/>
          </p:nvSpPr>
          <p:spPr>
            <a:xfrm>
              <a:off x="1626165" y="3815884"/>
              <a:ext cx="2345238" cy="923015"/>
            </a:xfrm>
            <a:prstGeom prst="rect">
              <a:avLst/>
            </a:prstGeom>
            <a:grpFill/>
            <a:ln>
              <a:noFill/>
            </a:ln>
            <a:effectLst/>
          </p:spPr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marL="0" marR="0" lvl="0" indent="0" algn="ctr" defTabSz="8001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8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Дескрипторлар</a:t>
              </a:r>
              <a:r>
                <a:rPr kumimoji="0" lang="ru-RU" sz="1800" b="1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ru-RU" sz="1800" b="1" i="0" u="none" strike="noStrike" kern="120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құрастыру</a:t>
              </a:r>
              <a:endParaRPr kumimoji="0" lang="ru-RU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</p:grpSp>
      <p:sp>
        <p:nvSpPr>
          <p:cNvPr id="21" name="Прямая соединительная линия 3"/>
          <p:cNvSpPr/>
          <p:nvPr/>
        </p:nvSpPr>
        <p:spPr>
          <a:xfrm rot="4372277">
            <a:off x="1979125" y="4710080"/>
            <a:ext cx="885381" cy="2698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13491"/>
                </a:moveTo>
                <a:lnTo>
                  <a:pt x="885381" y="13491"/>
                </a:lnTo>
              </a:path>
            </a:pathLst>
          </a:custGeom>
          <a:noFill/>
          <a:ln w="12700" cap="flat" cmpd="sng" algn="ctr">
            <a:solidFill>
              <a:srgbClr val="4472C4">
                <a:hueOff val="0"/>
                <a:satOff val="0"/>
                <a:lumOff val="0"/>
                <a:alphaOff val="0"/>
              </a:srgbClr>
            </a:solidFill>
            <a:prstDash val="solid"/>
            <a:miter lim="800000"/>
          </a:ln>
          <a:effectLst/>
        </p:spPr>
      </p:sp>
      <p:cxnSp>
        <p:nvCxnSpPr>
          <p:cNvPr id="25" name="Прямая соединительная линия 24"/>
          <p:cNvCxnSpPr/>
          <p:nvPr/>
        </p:nvCxnSpPr>
        <p:spPr>
          <a:xfrm>
            <a:off x="2565090" y="3888046"/>
            <a:ext cx="3087030" cy="14392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4" idx="6"/>
          </p:cNvCxnSpPr>
          <p:nvPr/>
        </p:nvCxnSpPr>
        <p:spPr>
          <a:xfrm>
            <a:off x="2565089" y="3718756"/>
            <a:ext cx="3375063" cy="5686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V="1">
            <a:off x="2565090" y="2996952"/>
            <a:ext cx="3639873" cy="461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>
            <a:stCxn id="4" idx="7"/>
          </p:cNvCxnSpPr>
          <p:nvPr/>
        </p:nvCxnSpPr>
        <p:spPr>
          <a:xfrm flipV="1">
            <a:off x="2323238" y="2409804"/>
            <a:ext cx="1074261" cy="900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760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423</Words>
  <Application>Microsoft Office PowerPoint</Application>
  <PresentationFormat>Экран (4:3)</PresentationFormat>
  <Paragraphs>74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Волна</vt:lpstr>
      <vt:lpstr>CorelDRAW</vt:lpstr>
      <vt:lpstr>Презентация PowerPoint</vt:lpstr>
      <vt:lpstr>Презентация PowerPoint</vt:lpstr>
      <vt:lpstr>Презентация PowerPoint</vt:lpstr>
      <vt:lpstr>Презентация PowerPoint</vt:lpstr>
      <vt:lpstr>Жаңартылған білім берудің маңыздылығы</vt:lpstr>
      <vt:lpstr>Жаңартылған білім беру бағдарламасының ерекшелігі</vt:lpstr>
      <vt:lpstr> -  </vt:lpstr>
      <vt:lpstr>Мұғалім шебер сұрақ коюшы болуы қажет: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«Өмірмен байланыс»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Кенішкүл Қисықбай</cp:lastModifiedBy>
  <cp:revision>33</cp:revision>
  <dcterms:created xsi:type="dcterms:W3CDTF">2017-08-01T12:01:20Z</dcterms:created>
  <dcterms:modified xsi:type="dcterms:W3CDTF">2019-11-21T06:23:30Z</dcterms:modified>
</cp:coreProperties>
</file>