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7" r:id="rId4"/>
    <p:sldId id="262" r:id="rId5"/>
    <p:sldId id="288" r:id="rId6"/>
    <p:sldId id="259" r:id="rId7"/>
    <p:sldId id="282" r:id="rId8"/>
    <p:sldId id="283" r:id="rId9"/>
    <p:sldId id="264" r:id="rId10"/>
    <p:sldId id="284" r:id="rId11"/>
    <p:sldId id="286" r:id="rId12"/>
    <p:sldId id="279" r:id="rId13"/>
    <p:sldId id="285" r:id="rId14"/>
    <p:sldId id="268" r:id="rId15"/>
    <p:sldId id="269" r:id="rId16"/>
    <p:sldId id="274" r:id="rId17"/>
    <p:sldId id="287" r:id="rId18"/>
    <p:sldId id="280" r:id="rId19"/>
    <p:sldId id="28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96" y="-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839D5-3865-4302-A413-9A69DB51CB34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9581-6865-472E-87A6-59057E28C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839D5-3865-4302-A413-9A69DB51CB34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9581-6865-472E-87A6-59057E28C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839D5-3865-4302-A413-9A69DB51CB34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9581-6865-472E-87A6-59057E28C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839D5-3865-4302-A413-9A69DB51CB34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9581-6865-472E-87A6-59057E28C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839D5-3865-4302-A413-9A69DB51CB34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9581-6865-472E-87A6-59057E28C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839D5-3865-4302-A413-9A69DB51CB34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9581-6865-472E-87A6-59057E28C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839D5-3865-4302-A413-9A69DB51CB34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9581-6865-472E-87A6-59057E28C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839D5-3865-4302-A413-9A69DB51CB34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9581-6865-472E-87A6-59057E28C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839D5-3865-4302-A413-9A69DB51CB34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9581-6865-472E-87A6-59057E28C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839D5-3865-4302-A413-9A69DB51CB34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9581-6865-472E-87A6-59057E28C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839D5-3865-4302-A413-9A69DB51CB34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9581-6865-472E-87A6-59057E28C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839D5-3865-4302-A413-9A69DB51CB34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B9581-6865-472E-87A6-59057E28C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3886200"/>
            <a:ext cx="7572428" cy="2328882"/>
          </a:xfrm>
        </p:spPr>
        <p:txBody>
          <a:bodyPr/>
          <a:lstStyle/>
          <a:p>
            <a:r>
              <a:rPr lang="kk-K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Шарты: </a:t>
            </a:r>
            <a:endParaRPr lang="kk-KZ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Бір-бірімізге </a:t>
            </a:r>
            <a:r>
              <a:rPr lang="kk-K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«Жылы жүрек» </a:t>
            </a: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сыйлайық!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8163890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Рисунок 6" descr="http://www.ntuc.org.sg/wps/wcm/connect/b9be54a1-6933-4c9f-ad14-866880ea6dbc/Empathy1.jpg?MOD=AJPERES&amp;amp;CACHEID=b9be54a1-6933-4c9f-ad14-866880ea6dbc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643702" y="5000636"/>
            <a:ext cx="1825632" cy="17145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2225668"/>
          </a:xfrm>
        </p:spPr>
        <p:txBody>
          <a:bodyPr>
            <a:noAutofit/>
          </a:bodyPr>
          <a:lstStyle/>
          <a:p>
            <a:pPr algn="l"/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                                «Кесте не дейді?» әдісі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  <a:r>
              <a:rPr lang="kk-KZ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2-тапсырма</a:t>
            </a:r>
            <a:br>
              <a:rPr lang="kk-KZ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"Үңгірдегі оқиға"бөлімінең композициялық ерекшеліктерін талдап, кестені толтырыңыздыр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143245"/>
          <a:ext cx="8229600" cy="3286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57230">
                <a:tc>
                  <a:txBody>
                    <a:bodyPr/>
                    <a:lstStyle/>
                    <a:p>
                      <a:r>
                        <a:rPr lang="kk-KZ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Сюжеттің басталуы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57230">
                <a:tc>
                  <a:txBody>
                    <a:bodyPr/>
                    <a:lstStyle/>
                    <a:p>
                      <a:r>
                        <a:rPr lang="kk-KZ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Сюжеттік байланыс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57230">
                <a:tc>
                  <a:txBody>
                    <a:bodyPr/>
                    <a:lstStyle/>
                    <a:p>
                      <a:r>
                        <a:rPr lang="kk-KZ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Шиеленісу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57230">
                <a:tc>
                  <a:txBody>
                    <a:bodyPr/>
                    <a:lstStyle/>
                    <a:p>
                      <a:r>
                        <a:rPr lang="kk-KZ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Шарықтау шегі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57230">
                <a:tc>
                  <a:txBody>
                    <a:bodyPr/>
                    <a:lstStyle/>
                    <a:p>
                      <a:r>
                        <a:rPr lang="kk-KZ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Шешімі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артинки по запросу &quot;5 минут&quot;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714356"/>
            <a:ext cx="6072229" cy="528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kk-KZ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Ықтимал жауап</a:t>
            </a:r>
            <a:endParaRPr lang="ru-RU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Бөлімнің  композициялық құрылысы: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1.Сюжеттің басталуы.</a:t>
            </a: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Сәмен мен Қажытайдың Шайтантауда  ғалымдармен кездесуі.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2.Сюжеттік байланыс.</a:t>
            </a:r>
          </a:p>
          <a:p>
            <a:pPr>
              <a:buNone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Балалардың Әйтиевпен сұхбаты.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3.Шиеленісуі.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Көшпелі алтын  туралы аңыз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4.Шарықтау шегі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. Найзағайдың пайдасы.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5.Шешімі.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Сәменнің гипотезасы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kk-KZ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Кері байланыс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900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876113"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Дескриптор</a:t>
                      </a:r>
                      <a:endParaRPr lang="ru-RU" sz="3600" dirty="0"/>
                    </a:p>
                  </a:txBody>
                  <a:tcPr/>
                </a:tc>
              </a:tr>
              <a:tr h="30243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3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-Бөлімнің композициялық</a:t>
                      </a:r>
                      <a:endParaRPr lang="ru-RU" sz="3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3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құрылысын </a:t>
                      </a:r>
                      <a:r>
                        <a:rPr lang="kk-KZ" sz="3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анықтады.</a:t>
                      </a:r>
                      <a:endParaRPr lang="ru-RU" sz="3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3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-құрылысына қарай кестені толтырып,  талдады.</a:t>
                      </a:r>
                      <a:endParaRPr lang="ru-RU" sz="3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Бірін-бірі бағалау</a:t>
            </a:r>
            <a:br>
              <a:rPr lang="kk-KZ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“Алтын”әдісі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1.Ат басындай алтын(өте жақсы)</a:t>
            </a: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2.Тай тұяғындай алтын(жақсы)</a:t>
            </a:r>
          </a:p>
          <a:p>
            <a:pPr>
              <a:buNone/>
            </a:pP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3.Жұдырықтай алтын(орташа)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Картинки по запросу &quot;аттың басының суреті&quot;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1714488"/>
            <a:ext cx="2071702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Картинки по запросу &quot;аттың тұяғы&quot;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3429000"/>
            <a:ext cx="2000264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Картинки по запросу &quot;ат басындай алтын&quot;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702" y="5143512"/>
            <a:ext cx="1928826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pPr algn="ctr">
              <a:buNone/>
            </a:pP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Қосымша дерек</a:t>
            </a:r>
          </a:p>
          <a:p>
            <a:pPr algn="ctr">
              <a:buNone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«Алтынтау-Көкшетау» алтын айыру комбинаты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785786" y="1000108"/>
          <a:ext cx="8001056" cy="5423413"/>
        </p:xfrm>
        <a:graphic>
          <a:graphicData uri="http://schemas.openxmlformats.org/drawingml/2006/table">
            <a:tbl>
              <a:tblPr/>
              <a:tblGrid>
                <a:gridCol w="8001056"/>
              </a:tblGrid>
              <a:tr h="54234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kk-KZ" sz="1200" b="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kk-KZ" sz="1200" b="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kk-KZ" sz="1200" b="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kk-KZ" sz="1200" b="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 b="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</a:t>
                      </a:r>
                      <a:r>
                        <a:rPr lang="kk-KZ" sz="14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Көкшетаудан </a:t>
                      </a:r>
                      <a:r>
                        <a:rPr lang="kk-KZ" sz="14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солтүстікке қарай 17 шақырым жерде орналасқан Васильков кен орны 1963 жылы </a:t>
                      </a:r>
                      <a:r>
                        <a:rPr lang="kk-KZ" sz="14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анықталған, онда</a:t>
                      </a:r>
                      <a:r>
                        <a:rPr lang="kk-KZ" sz="1400" b="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kk-KZ" sz="14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1980 жылдан бері </a:t>
                      </a:r>
                      <a:r>
                        <a:rPr lang="kk-KZ" sz="14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алтын игере </a:t>
                      </a:r>
                      <a:r>
                        <a:rPr lang="kk-KZ" sz="14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басталды</a:t>
                      </a:r>
                      <a:r>
                        <a:rPr lang="kk-KZ" sz="14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1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 b="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</a:t>
                      </a:r>
                      <a:r>
                        <a:rPr lang="kk-KZ" sz="14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Қазір </a:t>
                      </a:r>
                      <a:r>
                        <a:rPr lang="kk-KZ" sz="14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ол Қазақстандағы ең ірі кен орны </a:t>
                      </a:r>
                      <a:r>
                        <a:rPr lang="kk-KZ" sz="14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болып саналады</a:t>
                      </a:r>
                      <a:r>
                        <a:rPr lang="kk-KZ" sz="14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Сондай-ақ әлемде алтын өндіретін ірі 20 кәсіпорынның қатарына </a:t>
                      </a:r>
                      <a:r>
                        <a:rPr lang="kk-KZ" sz="14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енген.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</a:t>
                      </a:r>
                      <a:r>
                        <a:rPr lang="kk-KZ" sz="14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Жоба бойынша кәсіпорынның қуаты жылына 8 миллион тонна </a:t>
                      </a:r>
                      <a:r>
                        <a:rPr lang="kk-KZ" sz="14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руда өндіреді.</a:t>
                      </a: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63636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63636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    Әлемде неше түрлі бағалы тас болғанымен, алтынның орны бөлек.  Менделеев кестесіндегі барлық элемент ішінде алтын ғана ақша орнына жүреді. Осыған  қарап-ақ, еліміз үшін алтынның нарқын анықтауға болады.Пайдасын көруге болады.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63636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/>
                      </a:r>
                      <a:b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63636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63636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   Алтынның жеуге жарамды түрі де бар. Азияның кейбір елдерінде алтынды жеміс-жидек жанына, кофе мен шайға қосып береді. Әлемдегі ең қымбат гамбургер алтын қауызы (хлопья) қосылып жасалады.</a:t>
                      </a:r>
                      <a:b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63636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63636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/>
                      </a:r>
                      <a:b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63636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63636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  Адам ағзасында шамамен 0,2 миллиграмм алтын бар, әсіресе қан құрамында басым.</a:t>
                      </a:r>
                      <a:endParaRPr lang="ru-RU" sz="1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184731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800" b="0" i="0" u="none" strike="noStrike" cap="none" normalizeH="0" baseline="0" dirty="0" smtClean="0">
                <a:ln>
                  <a:noFill/>
                </a:ln>
                <a:solidFill>
                  <a:srgbClr val="363636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kk-KZ" sz="800" b="0" i="0" u="none" strike="noStrike" cap="none" normalizeH="0" baseline="0" dirty="0" smtClean="0">
                <a:ln>
                  <a:noFill/>
                </a:ln>
                <a:solidFill>
                  <a:srgbClr val="363636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kk-KZ" sz="800" b="0" i="0" u="none" strike="noStrike" cap="none" normalizeH="0" baseline="0" dirty="0" smtClean="0">
                <a:ln>
                  <a:noFill/>
                </a:ln>
                <a:solidFill>
                  <a:srgbClr val="363636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kk-KZ" sz="800" b="0" i="0" u="none" strike="noStrike" cap="none" normalizeH="0" baseline="0" dirty="0" smtClean="0">
                <a:ln>
                  <a:noFill/>
                </a:ln>
                <a:solidFill>
                  <a:srgbClr val="363636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Рисунок 16" descr="«Алтынтау Көкшетау» әлемдегі алтын өндіретін ең ірі 20 кәсіпорынның қатарына кіреді 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785794"/>
            <a:ext cx="3155773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 algn="ctr">
              <a:buNone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"Синквейн"әдісі.</a:t>
            </a:r>
            <a:br>
              <a:rPr lang="kk-KZ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3-тапсырма </a:t>
            </a:r>
          </a:p>
          <a:p>
            <a:pPr>
              <a:buNone/>
            </a:pPr>
            <a:r>
              <a:rPr lang="kk-KZ" b="1" dirty="0" smtClean="0"/>
              <a:t>  Алтын,найзағай</a:t>
            </a:r>
            <a:r>
              <a:rPr lang="kk-KZ" dirty="0" smtClean="0"/>
              <a:t> сөздеріне 5 жолды өлең құру.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6" name="Рисунок 5" descr="http://arhivurokov.ru/kopilka/uploads/user_file_54b79215ace72/img_user_file_54b79215ace72_1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3143248"/>
            <a:ext cx="5643602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Рефлексия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 algn="ctr">
              <a:buNone/>
            </a:pP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" Сандық "әдісі.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1. Пайдалы материалды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алтын сандыққа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салып, өзімен бірге алып жүреді.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2. Сабақта ұнамаған сәттерді 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қара сандыққа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салады, сыныпта қалдырып кетеді.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Картинки по запросу &quot;ат басындай алтын&quot;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143248"/>
            <a:ext cx="3571900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Картинки по запросу &quot;қара сандық&quot;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3429000"/>
            <a:ext cx="3357586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Үй тапсырмасы</a:t>
            </a:r>
            <a:br>
              <a:rPr lang="kk-KZ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“Туған жердің құпиясы”эссе жазу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Похожее изображение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571612"/>
            <a:ext cx="5429288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Похожее изображение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928670"/>
            <a:ext cx="7715304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500042"/>
            <a:ext cx="8229600" cy="5366689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kk-KZ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kk-KZ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2962164" y="2526727"/>
            <a:ext cx="2952328" cy="194421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Талап Сұлтанбековтың “Көшпелі алтын”ғылыми- фантастикалық әңгімесі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914493" y="1268760"/>
            <a:ext cx="2609814" cy="120876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Шайтантауға сапар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27584" y="1214422"/>
            <a:ext cx="2160240" cy="134287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Таудағы от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37213" y="3857628"/>
            <a:ext cx="2255325" cy="157525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Үңгірдегі оқиға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5796136" y="2477529"/>
            <a:ext cx="720080" cy="5914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6" idx="5"/>
          </p:cNvCxnSpPr>
          <p:nvPr/>
        </p:nvCxnSpPr>
        <p:spPr>
          <a:xfrm rot="10800000">
            <a:off x="2671464" y="2360641"/>
            <a:ext cx="722918" cy="4126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2877724" y="4207464"/>
            <a:ext cx="656998" cy="4804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kk-KZ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sz="40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kk-KZ" sz="4000" b="1" dirty="0" smtClean="0">
                <a:latin typeface="Times New Roman" pitchFamily="18" charset="0"/>
                <a:cs typeface="Times New Roman" pitchFamily="18" charset="0"/>
              </a:rPr>
              <a:t>Таудағы от</a:t>
            </a:r>
          </a:p>
          <a:p>
            <a:pPr algn="ctr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Талап Сұлтанбеков</a:t>
            </a:r>
          </a:p>
          <a:p>
            <a:pPr algn="ctr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(“Көшпелі алтын”ғылыми-фантастикалық әңгімесі)</a:t>
            </a:r>
          </a:p>
          <a:p>
            <a:pPr algn="ctr">
              <a:buNone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“Үңгірдегі оқиға”бөлімі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74-76-беттер</a:t>
            </a:r>
          </a:p>
          <a:p>
            <a:pPr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Похожее изображение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14290"/>
            <a:ext cx="4643470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Сабақ мақсаты: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k-KZ" dirty="0" smtClean="0"/>
              <a:t>      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“Үңгірдегі оқиға» бөлімінің композициялық ерекшеліктерін талдайды.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Фантастика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pPr>
              <a:buNone/>
            </a:pPr>
            <a:r>
              <a:rPr lang="kk-KZ" dirty="0" smtClean="0"/>
              <a:t>    Көне грек.-көзге елестету өнері.</a:t>
            </a:r>
          </a:p>
          <a:p>
            <a:pPr>
              <a:buNone/>
            </a:pPr>
            <a:r>
              <a:rPr lang="kk-KZ" dirty="0" smtClean="0"/>
              <a:t> </a:t>
            </a:r>
            <a:r>
              <a:rPr lang="kk-KZ" dirty="0" smtClean="0"/>
              <a:t>Өмір шындығын қиялмен әсерлі бейнелейтін жанр. </a:t>
            </a:r>
          </a:p>
          <a:p>
            <a:pPr>
              <a:buNone/>
            </a:pPr>
            <a:r>
              <a:rPr lang="kk-KZ" dirty="0" smtClean="0"/>
              <a:t>Қазақ әдебиетінде фантастикалық жанр ХХ ғасырда  қалыптасты. </a:t>
            </a:r>
          </a:p>
          <a:p>
            <a:pPr>
              <a:buNone/>
            </a:pPr>
            <a:r>
              <a:rPr lang="kk-KZ" dirty="0" smtClean="0"/>
              <a:t>Талап Сұлтанбеков- фантастика жанрына қалам тартқан алғашқы жазушылардың бірі.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endParaRPr lang="kk-KZ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«Сұрақтар мен жауаптар тасқына» әдісі.</a:t>
            </a:r>
          </a:p>
          <a:p>
            <a:pPr marL="514350" indent="-514350" algn="ctr">
              <a:buNone/>
            </a:pP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1-тапсырма</a:t>
            </a:r>
          </a:p>
          <a:p>
            <a:pPr marL="514350" indent="-514350" algn="ctr">
              <a:buNone/>
            </a:pP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«Үңгірдегі оқиға» бөлімі бойынша берілген сұрақтарға жауап беріңіздер.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endParaRPr lang="kk-KZ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endParaRPr lang="ru-RU" dirty="0"/>
          </a:p>
        </p:txBody>
      </p:sp>
      <p:pic>
        <p:nvPicPr>
          <p:cNvPr id="4" name="Рисунок 3" descr="Картинки по запросу &quot;Үңгірдегі найзағай&quot;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3643314"/>
            <a:ext cx="5286412" cy="2823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kk-KZ" sz="3400" dirty="0" smtClean="0">
                <a:latin typeface="Times New Roman" pitchFamily="18" charset="0"/>
                <a:cs typeface="Times New Roman" pitchFamily="18" charset="0"/>
              </a:rPr>
              <a:t>1.Үңгірдегі оқиға қай жерде болды?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3400" dirty="0" smtClean="0">
                <a:latin typeface="Times New Roman" pitchFamily="18" charset="0"/>
                <a:cs typeface="Times New Roman" pitchFamily="18" charset="0"/>
              </a:rPr>
              <a:t>2.Ондағы адамдар кімдер? 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3400" dirty="0" smtClean="0">
                <a:latin typeface="Times New Roman" pitchFamily="18" charset="0"/>
                <a:cs typeface="Times New Roman" pitchFamily="18" charset="0"/>
              </a:rPr>
              <a:t>3.Ғалымдардың мақсат-мүддесі туралы не білесіздер?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3400" dirty="0" smtClean="0">
                <a:latin typeface="Times New Roman" pitchFamily="18" charset="0"/>
                <a:cs typeface="Times New Roman" pitchFamily="18" charset="0"/>
              </a:rPr>
              <a:t>4.Оқиғаның басты кейіпкері кім, оның өмірлік ұстанымы қандай?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3400" dirty="0" smtClean="0">
                <a:latin typeface="Times New Roman" pitchFamily="18" charset="0"/>
                <a:cs typeface="Times New Roman" pitchFamily="18" charset="0"/>
              </a:rPr>
              <a:t>5.Зерттеушілердің ғылыми жұмыстарының пайдасы неде? </a:t>
            </a:r>
          </a:p>
          <a:p>
            <a:pPr>
              <a:buNone/>
            </a:pPr>
            <a:r>
              <a:rPr lang="kk-KZ" sz="3400" dirty="0" smtClean="0">
                <a:latin typeface="Times New Roman" pitchFamily="18" charset="0"/>
                <a:cs typeface="Times New Roman" pitchFamily="18" charset="0"/>
              </a:rPr>
              <a:t>6. Көшпелі алтын туралы аңызда негіз бар ма?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3400" dirty="0" smtClean="0">
                <a:latin typeface="Times New Roman" pitchFamily="18" charset="0"/>
                <a:cs typeface="Times New Roman" pitchFamily="18" charset="0"/>
              </a:rPr>
              <a:t>7. Тунгус апатының тууына не себеп болды?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3400" dirty="0" smtClean="0">
                <a:latin typeface="Times New Roman" pitchFamily="18" charset="0"/>
                <a:cs typeface="Times New Roman" pitchFamily="18" charset="0"/>
              </a:rPr>
              <a:t>8. Әйтиевтің балаларға берген бағасы қандай?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3400" dirty="0" smtClean="0">
                <a:latin typeface="Times New Roman" pitchFamily="18" charset="0"/>
                <a:cs typeface="Times New Roman" pitchFamily="18" charset="0"/>
              </a:rPr>
              <a:t>9.Сәменнің метиорит түйіршіктері туралы  болжамы туралы не білесіз?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>
              <a:buNone/>
            </a:pPr>
            <a:endParaRPr lang="kk-KZ" sz="4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4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 жауап-Жарайсың!</a:t>
            </a:r>
          </a:p>
          <a:p>
            <a:pPr>
              <a:buNone/>
            </a:pPr>
            <a:r>
              <a:rPr lang="kk-KZ" sz="4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6 жауап-Жақсы! </a:t>
            </a:r>
          </a:p>
          <a:p>
            <a:pPr>
              <a:buNone/>
            </a:pPr>
            <a:r>
              <a:rPr lang="kk-KZ" sz="4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3жауап-Әлі де тырыс!</a:t>
            </a:r>
            <a:endParaRPr lang="ru-RU" sz="4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1-топ.Көшпелі алтын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2-топ.Көшпелі найзағай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Картинки по запросу &quot;Алтын&quot;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57166"/>
            <a:ext cx="4000528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Картинки по запросу &quot;найзағай&quot;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4000504"/>
            <a:ext cx="4286280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9208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388</Words>
  <Application>Microsoft Office PowerPoint</Application>
  <PresentationFormat>Экран (4:3)</PresentationFormat>
  <Paragraphs>96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Сабақ мақсаты:</vt:lpstr>
      <vt:lpstr>Фантастика</vt:lpstr>
      <vt:lpstr> </vt:lpstr>
      <vt:lpstr>Слайд 7</vt:lpstr>
      <vt:lpstr>Слайд 8</vt:lpstr>
      <vt:lpstr>Слайд 9</vt:lpstr>
      <vt:lpstr>                                 «Кесте не дейді?» әдісі                                               2-тапсырма     "Үңгірдегі оқиға"бөлімінең композициялық ерекшеліктерін талдап, кестені толтырыңыздыр</vt:lpstr>
      <vt:lpstr>Слайд 11</vt:lpstr>
      <vt:lpstr>Ықтимал жауап</vt:lpstr>
      <vt:lpstr>Кері байланыс</vt:lpstr>
      <vt:lpstr>Бірін-бірі бағалау “Алтын”әдісі</vt:lpstr>
      <vt:lpstr>Слайд 15</vt:lpstr>
      <vt:lpstr>Слайд 16</vt:lpstr>
      <vt:lpstr>Рефлексия</vt:lpstr>
      <vt:lpstr>Үй тапсырмасы “Туған жердің құпиясы”эссе жазу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31</cp:revision>
  <dcterms:created xsi:type="dcterms:W3CDTF">2020-01-27T14:16:47Z</dcterms:created>
  <dcterms:modified xsi:type="dcterms:W3CDTF">2020-02-19T08:08:46Z</dcterms:modified>
</cp:coreProperties>
</file>